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1"/>
  </p:sldMasterIdLst>
  <p:notesMasterIdLst>
    <p:notesMasterId r:id="rId13"/>
  </p:notesMasterIdLst>
  <p:handoutMasterIdLst>
    <p:handoutMasterId r:id="rId14"/>
  </p:handoutMasterIdLst>
  <p:sldIdLst>
    <p:sldId id="360" r:id="rId2"/>
    <p:sldId id="332" r:id="rId3"/>
    <p:sldId id="331" r:id="rId4"/>
    <p:sldId id="338" r:id="rId5"/>
    <p:sldId id="339" r:id="rId6"/>
    <p:sldId id="353" r:id="rId7"/>
    <p:sldId id="354" r:id="rId8"/>
    <p:sldId id="355" r:id="rId9"/>
    <p:sldId id="352" r:id="rId10"/>
    <p:sldId id="361" r:id="rId11"/>
    <p:sldId id="367" r:id="rId12"/>
  </p:sldIdLst>
  <p:sldSz cx="9144000" cy="6858000" type="screen4x3"/>
  <p:notesSz cx="6794500" cy="9906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69F"/>
    <a:srgbClr val="FF6600"/>
    <a:srgbClr val="DDDDDD"/>
    <a:srgbClr val="B2B2B2"/>
    <a:srgbClr val="0066FF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80" autoAdjust="0"/>
    <p:restoredTop sz="80462" autoAdjust="0"/>
  </p:normalViewPr>
  <p:slideViewPr>
    <p:cSldViewPr snapToGrid="0">
      <p:cViewPr>
        <p:scale>
          <a:sx n="75" d="100"/>
          <a:sy n="75" d="100"/>
        </p:scale>
        <p:origin x="-2832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46" y="-96"/>
      </p:cViewPr>
      <p:guideLst>
        <p:guide orient="horz" pos="3120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t" anchorCtr="0" compatLnSpc="1">
            <a:prstTxWarp prst="textNoShape">
              <a:avLst/>
            </a:prstTxWarp>
          </a:bodyPr>
          <a:lstStyle>
            <a:lvl1pPr defTabSz="916107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auto">
          <a:xfrm>
            <a:off x="3847890" y="0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t" anchorCtr="0" compatLnSpc="1">
            <a:prstTxWarp prst="textNoShape">
              <a:avLst/>
            </a:prstTxWarp>
          </a:bodyPr>
          <a:lstStyle>
            <a:lvl1pPr algn="r" defTabSz="916107">
              <a:defRPr sz="1200"/>
            </a:lvl1pPr>
          </a:lstStyle>
          <a:p>
            <a:fld id="{53110C8D-7904-4E5A-8E87-0E71D55753BD}" type="datetimeFigureOut">
              <a:rPr lang="de-DE"/>
              <a:pPr/>
              <a:t>02.12.2013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auto">
          <a:xfrm>
            <a:off x="0" y="9408641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b" anchorCtr="0" compatLnSpc="1">
            <a:prstTxWarp prst="textNoShape">
              <a:avLst/>
            </a:prstTxWarp>
          </a:bodyPr>
          <a:lstStyle>
            <a:lvl1pPr defTabSz="916107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auto">
          <a:xfrm>
            <a:off x="3847890" y="9408641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b" anchorCtr="0" compatLnSpc="1">
            <a:prstTxWarp prst="textNoShape">
              <a:avLst/>
            </a:prstTxWarp>
          </a:bodyPr>
          <a:lstStyle>
            <a:lvl1pPr algn="r" defTabSz="916107">
              <a:defRPr sz="1200"/>
            </a:lvl1pPr>
          </a:lstStyle>
          <a:p>
            <a:fld id="{00267093-F7EC-4375-A81D-C8D7062FBA9C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54829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t" anchorCtr="0" compatLnSpc="1">
            <a:prstTxWarp prst="textNoShape">
              <a:avLst/>
            </a:prstTxWarp>
          </a:bodyPr>
          <a:lstStyle>
            <a:lvl1pPr defTabSz="916107">
              <a:defRPr sz="1200"/>
            </a:lvl1pPr>
          </a:lstStyle>
          <a:p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7890" y="0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t" anchorCtr="0" compatLnSpc="1">
            <a:prstTxWarp prst="textNoShape">
              <a:avLst/>
            </a:prstTxWarp>
          </a:bodyPr>
          <a:lstStyle>
            <a:lvl1pPr algn="r" defTabSz="916107">
              <a:defRPr sz="1200"/>
            </a:lvl1pPr>
          </a:lstStyle>
          <a:p>
            <a:endParaRPr lang="de-DE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4588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0" y="4705905"/>
            <a:ext cx="5433061" cy="44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Textmasterformate durch Klicken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641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b" anchorCtr="0" compatLnSpc="1">
            <a:prstTxWarp prst="textNoShape">
              <a:avLst/>
            </a:prstTxWarp>
          </a:bodyPr>
          <a:lstStyle>
            <a:lvl1pPr defTabSz="916107">
              <a:defRPr sz="1200"/>
            </a:lvl1pPr>
          </a:lstStyle>
          <a:p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7890" y="9408641"/>
            <a:ext cx="2945024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67" tIns="45784" rIns="91567" bIns="45784" numCol="1" anchor="b" anchorCtr="0" compatLnSpc="1">
            <a:prstTxWarp prst="textNoShape">
              <a:avLst/>
            </a:prstTxWarp>
          </a:bodyPr>
          <a:lstStyle>
            <a:lvl1pPr algn="r" defTabSz="916107">
              <a:defRPr sz="1200"/>
            </a:lvl1pPr>
          </a:lstStyle>
          <a:p>
            <a:fld id="{5C737304-6921-4595-9F2B-D696AC84AB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08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8614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71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7042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b="0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945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6223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2039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0571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2011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37304-6921-4595-9F2B-D696AC84AB0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711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5737860"/>
            <a:ext cx="3063240" cy="112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9" descr="roll_up_share_without me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713" y="0"/>
            <a:ext cx="2557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c_me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5400" y="6405563"/>
            <a:ext cx="103346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59113" y="333375"/>
            <a:ext cx="5689600" cy="23034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2924175"/>
            <a:ext cx="5689600" cy="187325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/>
            </a:lvl1pPr>
          </a:lstStyle>
          <a:p>
            <a:r>
              <a:rPr lang="en-US"/>
              <a:t>Formatvorlage des Untertitelmasters durch Klicken bearbeiten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588125" y="55895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CF0461-03A6-4A09-B2E8-A9C5AA83D3BB}" type="datetime1">
              <a:rPr lang="de-DE"/>
              <a:pPr/>
              <a:t>02.12.2013</a:t>
            </a:fld>
            <a:endParaRPr lang="de-DE"/>
          </a:p>
        </p:txBody>
      </p:sp>
      <p:pic>
        <p:nvPicPr>
          <p:cNvPr id="7" name="Grafik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8950" y="6069013"/>
            <a:ext cx="34940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94425"/>
            <a:ext cx="24384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R:\PR\Material\Brochures_Flyer\Brochure_2012\share_broschuere\Links\natl-institue-aging-square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4360" y="6195219"/>
            <a:ext cx="553859" cy="55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1415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212725" y="1025525"/>
            <a:ext cx="8724900" cy="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60338" y="6127750"/>
            <a:ext cx="8724900" cy="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de-DE"/>
          </a:p>
        </p:txBody>
      </p:sp>
      <p:pic>
        <p:nvPicPr>
          <p:cNvPr id="6" name="Picture 11" descr="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3038"/>
            <a:ext cx="1527175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pPr>
              <a:defRPr/>
            </a:pPr>
            <a:fld id="{98C576CA-1669-4F13-A028-B8BBA65365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2" descr="F:\PragTemp\easySHARE_Logo_04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202" y="154401"/>
            <a:ext cx="1617661" cy="78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PR\Material\Brochures_Flyer\Brochure_2012\share_broschuere\Links\natl-institue-aging-square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9404" y="6186489"/>
            <a:ext cx="553859" cy="55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80256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AA85E0-C241-4595-A794-0F3845A27BD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274638"/>
            <a:ext cx="69056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Titelmasterformat durch Klicken bearbeiten</a:t>
            </a:r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8763" y="1246188"/>
            <a:ext cx="8648700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Textmasterformate durch Klicken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72313" y="6219825"/>
            <a:ext cx="184785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FF6600"/>
                </a:solidFill>
                <a:latin typeface="+mn-lt"/>
              </a:defRPr>
            </a:lvl1pPr>
          </a:lstStyle>
          <a:p>
            <a:pPr>
              <a:defRPr/>
            </a:pPr>
            <a:fld id="{69AA85E0-C241-4595-A794-0F3845A27B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186488"/>
            <a:ext cx="28035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5175" y="6180138"/>
            <a:ext cx="24384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FF6600"/>
        </a:buClr>
        <a:buFont typeface="Wingdings 2" pitchFamily="18" charset="2"/>
        <a:buChar char="Þ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 2" pitchFamily="18" charset="2"/>
        <a:buChar char="Þ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 2" pitchFamily="18" charset="2"/>
        <a:buChar char="Þ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 2" pitchFamily="18" charset="2"/>
        <a:buChar char="Þ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 2" pitchFamily="18" charset="2"/>
        <a:buChar char="Þ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ebdings" pitchFamily="18" charset="2"/>
        <a:buChar char="4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ebdings" pitchFamily="18" charset="2"/>
        <a:buChar char="4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ebdings" pitchFamily="18" charset="2"/>
        <a:buChar char="4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ebdings" pitchFamily="18" charset="2"/>
        <a:buChar char="4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janssen@uvt.n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ragTemp\easySHARE_Logo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98" y="1376801"/>
            <a:ext cx="6114520" cy="298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2501019" y="3178650"/>
            <a:ext cx="3490459" cy="65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sz="2200" dirty="0" smtClean="0">
                <a:latin typeface="Tahoma" pitchFamily="34" charset="0"/>
              </a:rPr>
              <a:t>release 1.0.0 </a:t>
            </a:r>
            <a:r>
              <a:rPr lang="en-US" dirty="0" smtClean="0">
                <a:latin typeface="Tahoma" pitchFamily="34" charset="0"/>
              </a:rPr>
              <a:t/>
            </a:r>
            <a:br>
              <a:rPr lang="en-US" dirty="0" smtClean="0">
                <a:latin typeface="Tahoma" pitchFamily="34" charset="0"/>
              </a:rPr>
            </a:br>
            <a:r>
              <a:rPr lang="en-US" dirty="0" smtClean="0">
                <a:latin typeface="Tahoma" pitchFamily="34" charset="0"/>
              </a:rPr>
              <a:t>shipping from today</a:t>
            </a:r>
            <a:r>
              <a:rPr lang="en-US" i="1" dirty="0" smtClean="0">
                <a:latin typeface="Tahoma" pitchFamily="34" charset="0"/>
              </a:rPr>
              <a:t>!</a:t>
            </a:r>
            <a:endParaRPr lang="en-US" i="1" dirty="0">
              <a:latin typeface="Tahoma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194628" y="581330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Christian </a:t>
            </a:r>
            <a:r>
              <a:rPr lang="en-US" dirty="0" err="1" smtClean="0">
                <a:latin typeface="Tahoma" pitchFamily="34" charset="0"/>
              </a:rPr>
              <a:t>Hunkler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429780" y="1295795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Agnes </a:t>
            </a:r>
            <a:r>
              <a:rPr lang="en-US" dirty="0" err="1" smtClean="0">
                <a:latin typeface="Tahoma" pitchFamily="34" charset="0"/>
              </a:rPr>
              <a:t>Orban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39540" y="1683083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Stephanie Stuck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541102" y="2077630"/>
            <a:ext cx="2540000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sz="1400" i="1" dirty="0" smtClean="0">
                <a:latin typeface="Tahoma" pitchFamily="34" charset="0"/>
              </a:rPr>
              <a:t>with support by</a:t>
            </a:r>
            <a:endParaRPr lang="en-US" sz="1400" i="1" dirty="0">
              <a:latin typeface="Tahoma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923316" y="2417585"/>
            <a:ext cx="1794934" cy="34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</a:pPr>
            <a:r>
              <a:rPr lang="en-US" dirty="0" smtClean="0">
                <a:latin typeface="Tahoma" pitchFamily="34" charset="0"/>
              </a:rPr>
              <a:t>Martina Brandt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257135" y="2730076"/>
            <a:ext cx="1969107" cy="34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err="1" smtClean="0">
                <a:latin typeface="Tahoma" pitchFamily="34" charset="0"/>
              </a:rPr>
              <a:t>Dimitris</a:t>
            </a:r>
            <a:r>
              <a:rPr lang="en-US" dirty="0" smtClean="0">
                <a:latin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</a:rPr>
              <a:t>Christelis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7061201" y="3099445"/>
            <a:ext cx="1846209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err="1" smtClean="0">
                <a:latin typeface="Tahoma" pitchFamily="34" charset="0"/>
              </a:rPr>
              <a:t>Danilo</a:t>
            </a:r>
            <a:r>
              <a:rPr lang="en-US" dirty="0" smtClean="0">
                <a:latin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</a:rPr>
              <a:t>Cavapozzi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36224" y="3466697"/>
            <a:ext cx="2071186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Giuseppe De Luca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6367410" y="3833949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George </a:t>
            </a:r>
            <a:r>
              <a:rPr lang="en-US" dirty="0" err="1" smtClean="0">
                <a:latin typeface="Tahoma" pitchFamily="34" charset="0"/>
              </a:rPr>
              <a:t>Papadoudis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898595" y="4201201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Morten </a:t>
            </a:r>
            <a:r>
              <a:rPr lang="en-US" dirty="0" err="1" smtClean="0">
                <a:latin typeface="Tahoma" pitchFamily="34" charset="0"/>
              </a:rPr>
              <a:t>Wahrendorf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190293" y="4568453"/>
            <a:ext cx="2779487" cy="34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Mauricio </a:t>
            </a:r>
            <a:r>
              <a:rPr lang="en-US" dirty="0" err="1" smtClean="0">
                <a:latin typeface="Tahoma" pitchFamily="34" charset="0"/>
              </a:rPr>
              <a:t>Avendano</a:t>
            </a:r>
            <a:r>
              <a:rPr lang="en-US" dirty="0" smtClean="0">
                <a:latin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</a:rPr>
              <a:t>Pabon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721478" y="4937822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err="1" smtClean="0">
                <a:latin typeface="Tahoma" pitchFamily="34" charset="0"/>
              </a:rPr>
              <a:t>Radim</a:t>
            </a:r>
            <a:r>
              <a:rPr lang="en-US" dirty="0" smtClean="0">
                <a:latin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</a:rPr>
              <a:t>Bohacek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252663" y="5305071"/>
            <a:ext cx="2540000" cy="34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Thorsten Kneip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580002" y="6256723"/>
            <a:ext cx="3490459" cy="44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sz="1600" dirty="0">
                <a:latin typeface="Tahoma" pitchFamily="34" charset="0"/>
              </a:rPr>
              <a:t>Liège,</a:t>
            </a:r>
            <a:r>
              <a:rPr lang="en-GB" sz="1600" dirty="0">
                <a:latin typeface="Tahoma" pitchFamily="34" charset="0"/>
              </a:rPr>
              <a:t> November</a:t>
            </a:r>
            <a:r>
              <a:rPr lang="en-US" sz="1600" dirty="0">
                <a:latin typeface="Tahoma" pitchFamily="34" charset="0"/>
              </a:rPr>
              <a:t> 29, 2013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920293" y="5654773"/>
            <a:ext cx="2540000" cy="34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err="1" smtClean="0">
                <a:latin typeface="Tahoma" pitchFamily="34" charset="0"/>
              </a:rPr>
              <a:t>Giacomo</a:t>
            </a:r>
            <a:r>
              <a:rPr lang="en-US" dirty="0" smtClean="0">
                <a:latin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</a:rPr>
              <a:t>Pasini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4717135" y="920427"/>
            <a:ext cx="2540000" cy="34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ebdings" pitchFamily="18" charset="2"/>
              <a:buNone/>
            </a:pPr>
            <a:r>
              <a:rPr lang="en-US" dirty="0" smtClean="0">
                <a:latin typeface="Tahoma" pitchFamily="34" charset="0"/>
              </a:rPr>
              <a:t>Stefan </a:t>
            </a:r>
            <a:r>
              <a:rPr lang="en-US" dirty="0">
                <a:latin typeface="Tahoma" pitchFamily="34" charset="0"/>
              </a:rPr>
              <a:t>G</a:t>
            </a:r>
            <a:r>
              <a:rPr lang="en-US" dirty="0" smtClean="0">
                <a:latin typeface="Tahoma" pitchFamily="34" charset="0"/>
              </a:rPr>
              <a:t>ruber</a:t>
            </a:r>
            <a:endParaRPr lang="en-US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99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pitchFamily="34" charset="0"/>
              </a:rPr>
              <a:t>SHARE is complex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7072313" y="6257925"/>
            <a:ext cx="1847850" cy="476250"/>
          </a:xfrm>
        </p:spPr>
        <p:txBody>
          <a:bodyPr anchor="b"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03" y="1406269"/>
            <a:ext cx="8798012" cy="46225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374127" y="1123775"/>
            <a:ext cx="6685124" cy="4321681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  <a:buFont typeface="Wingdings 2" pitchFamily="18" charset="2"/>
              <a:buChar char="Þ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 2" pitchFamily="18" charset="2"/>
              <a:buChar char="Þ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 2" pitchFamily="18" charset="2"/>
              <a:buChar char="Þ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 2" pitchFamily="18" charset="2"/>
              <a:buChar char="Þ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 2" pitchFamily="18" charset="2"/>
              <a:buChar char="Þ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4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4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4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4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i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113</a:t>
            </a:r>
            <a: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single data files	</a:t>
            </a:r>
            <a:b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700" kern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addition:</a:t>
            </a:r>
          </a:p>
          <a:p>
            <a: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Individual-, couple- and household-level data</a:t>
            </a:r>
            <a:b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(family-/financial-/household-respondents)</a:t>
            </a:r>
          </a:p>
          <a:p>
            <a:r>
              <a:rPr lang="en-US" sz="20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Complex skip patterns for stable information</a:t>
            </a:r>
          </a:p>
          <a:p>
            <a:r>
              <a:rPr lang="en-US" sz="20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Complex sampling leading to variation in available subsamples (“vignette”, “main”, “drop-off”-samples …)</a:t>
            </a:r>
          </a:p>
          <a:p>
            <a:r>
              <a:rPr lang="en-US" sz="20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Deviations across waves (e.g. questions “moving” from e.g. drop-off to CAPI)</a:t>
            </a:r>
          </a:p>
        </p:txBody>
      </p:sp>
    </p:spTree>
    <p:extLst>
      <p:ext uri="{BB962C8B-B14F-4D97-AF65-F5344CB8AC3E}">
        <p14:creationId xmlns:p14="http://schemas.microsoft.com/office/powerpoint/2010/main" xmlns="" val="344220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noProof="0" dirty="0" smtClean="0">
                <a:latin typeface="Tahoma" pitchFamily="34" charset="0"/>
              </a:rPr>
              <a:t>easy</a:t>
            </a:r>
            <a:r>
              <a:rPr lang="en-US" sz="1400" i="1" noProof="0" dirty="0" smtClean="0">
                <a:latin typeface="Tahoma" pitchFamily="34" charset="0"/>
              </a:rPr>
              <a:t> </a:t>
            </a:r>
            <a:r>
              <a:rPr lang="en-US" noProof="0" dirty="0" smtClean="0">
                <a:latin typeface="Tahoma" pitchFamily="34" charset="0"/>
              </a:rPr>
              <a:t>SHARE - Concept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8763" y="1246188"/>
            <a:ext cx="8648700" cy="4868862"/>
          </a:xfrm>
        </p:spPr>
        <p:txBody>
          <a:bodyPr/>
          <a:lstStyle/>
          <a:p>
            <a:r>
              <a:rPr lang="en-US" sz="2000" noProof="0" dirty="0" smtClean="0">
                <a:latin typeface="Tahoma" pitchFamily="34" charset="0"/>
              </a:rPr>
              <a:t> </a:t>
            </a:r>
            <a:r>
              <a:rPr lang="en-US" sz="2000" b="1" noProof="0" dirty="0" smtClean="0">
                <a:latin typeface="Tahoma" pitchFamily="34" charset="0"/>
              </a:rPr>
              <a:t>Idea</a:t>
            </a:r>
          </a:p>
          <a:p>
            <a:pPr lvl="1"/>
            <a:r>
              <a:rPr lang="en-US" sz="2000" noProof="0" dirty="0" smtClean="0">
                <a:latin typeface="Tahoma" pitchFamily="34" charset="0"/>
              </a:rPr>
              <a:t>Easy structured, ready to use </a:t>
            </a:r>
            <a:r>
              <a:rPr lang="en-US" sz="2000" i="1" noProof="0" dirty="0" smtClean="0">
                <a:latin typeface="Tahoma" pitchFamily="34" charset="0"/>
              </a:rPr>
              <a:t>single</a:t>
            </a:r>
            <a:r>
              <a:rPr lang="en-US" sz="2000" noProof="0" dirty="0" smtClean="0">
                <a:latin typeface="Tahoma" pitchFamily="34" charset="0"/>
              </a:rPr>
              <a:t> file (no merging)</a:t>
            </a:r>
          </a:p>
          <a:p>
            <a:pPr lvl="1"/>
            <a:r>
              <a:rPr lang="en-US" sz="2000" noProof="0" dirty="0" smtClean="0">
                <a:latin typeface="Tahoma" pitchFamily="34" charset="0"/>
              </a:rPr>
              <a:t>Selection of variables showing the central potentials of SHARE</a:t>
            </a:r>
          </a:p>
          <a:p>
            <a:pPr lvl="1"/>
            <a:r>
              <a:rPr lang="en-US" sz="2000" noProof="0" dirty="0" smtClean="0">
                <a:latin typeface="Tahoma" pitchFamily="34" charset="0"/>
              </a:rPr>
              <a:t>Stimulate students/users to later transfer to </a:t>
            </a:r>
            <a:r>
              <a:rPr lang="en-US" sz="2000" dirty="0" smtClean="0">
                <a:latin typeface="Tahoma" pitchFamily="34" charset="0"/>
              </a:rPr>
              <a:t>SHARE main </a:t>
            </a:r>
            <a:r>
              <a:rPr lang="en-US" sz="2000" dirty="0">
                <a:latin typeface="Tahoma" pitchFamily="34" charset="0"/>
              </a:rPr>
              <a:t>release</a:t>
            </a:r>
            <a:endParaRPr lang="en-US" sz="2000" noProof="0" dirty="0" smtClean="0">
              <a:latin typeface="Tahoma" pitchFamily="34" charset="0"/>
            </a:endParaRPr>
          </a:p>
          <a:p>
            <a:r>
              <a:rPr lang="en-US" sz="2000" b="1" noProof="0" dirty="0" smtClean="0">
                <a:latin typeface="Tahoma" pitchFamily="34" charset="0"/>
              </a:rPr>
              <a:t>Purpose</a:t>
            </a:r>
          </a:p>
          <a:p>
            <a:pPr lvl="1"/>
            <a:r>
              <a:rPr lang="en-US" sz="2000" noProof="0" dirty="0" smtClean="0">
                <a:latin typeface="Tahoma" pitchFamily="34" charset="0"/>
              </a:rPr>
              <a:t>(Student-)training </a:t>
            </a:r>
          </a:p>
          <a:p>
            <a:pPr lvl="1"/>
            <a:r>
              <a:rPr lang="en-US" sz="2000" dirty="0" smtClean="0">
                <a:latin typeface="Tahoma" pitchFamily="34" charset="0"/>
              </a:rPr>
              <a:t>Get students &amp; researchers hooked on SHARE </a:t>
            </a:r>
            <a:endParaRPr lang="en-US" sz="2000" noProof="0" dirty="0" smtClean="0">
              <a:latin typeface="Tahoma" pitchFamily="34" charset="0"/>
            </a:endParaRPr>
          </a:p>
          <a:p>
            <a:r>
              <a:rPr lang="en-US" sz="2000" b="1" noProof="0" dirty="0" smtClean="0">
                <a:latin typeface="Tahoma" pitchFamily="34" charset="0"/>
              </a:rPr>
              <a:t>Main features</a:t>
            </a:r>
          </a:p>
          <a:p>
            <a:pPr lvl="1"/>
            <a:r>
              <a:rPr lang="en-US" sz="2000" i="1" noProof="0" dirty="0" err="1" smtClean="0">
                <a:latin typeface="Tahoma" pitchFamily="34" charset="0"/>
              </a:rPr>
              <a:t>easy</a:t>
            </a:r>
            <a:r>
              <a:rPr lang="en-US" sz="2000" noProof="0" dirty="0" err="1" smtClean="0">
                <a:latin typeface="Tahoma" pitchFamily="34" charset="0"/>
              </a:rPr>
              <a:t>SHARE</a:t>
            </a:r>
            <a:r>
              <a:rPr lang="en-US" sz="2000" noProof="0" dirty="0" smtClean="0">
                <a:latin typeface="Tahoma" pitchFamily="34" charset="0"/>
              </a:rPr>
              <a:t> includes </a:t>
            </a:r>
            <a:r>
              <a:rPr lang="en-US" sz="2000" i="1" noProof="0" dirty="0" smtClean="0">
                <a:latin typeface="Tahoma" pitchFamily="34" charset="0"/>
              </a:rPr>
              <a:t>all respondents </a:t>
            </a:r>
            <a:r>
              <a:rPr lang="en-US" sz="2000" noProof="0" dirty="0" smtClean="0">
                <a:latin typeface="Tahoma" pitchFamily="34" charset="0"/>
              </a:rPr>
              <a:t>of the SHARE main release (other household members &amp; deceased respondents excluded)</a:t>
            </a:r>
          </a:p>
          <a:p>
            <a:pPr lvl="1"/>
            <a:r>
              <a:rPr lang="en-US" sz="2000" noProof="0" dirty="0" smtClean="0">
                <a:latin typeface="Tahoma" pitchFamily="34" charset="0"/>
              </a:rPr>
              <a:t>Long panel dataset covering </a:t>
            </a:r>
            <a:r>
              <a:rPr lang="en-US" sz="2000" i="1" noProof="0" dirty="0" smtClean="0">
                <a:latin typeface="Tahoma" pitchFamily="34" charset="0"/>
              </a:rPr>
              <a:t>waves 1, 2, 3/SHARELIFE, and wave 4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7072313" y="6219825"/>
            <a:ext cx="1847850" cy="476250"/>
          </a:xfrm>
        </p:spPr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133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Tahoma" pitchFamily="34" charset="0"/>
              </a:rPr>
              <a:t>easy</a:t>
            </a:r>
            <a:r>
              <a:rPr lang="en-US" sz="1400" i="1" dirty="0">
                <a:latin typeface="Tahoma" pitchFamily="34" charset="0"/>
              </a:rPr>
              <a:t> </a:t>
            </a:r>
            <a:r>
              <a:rPr lang="en-US" dirty="0">
                <a:latin typeface="Tahoma" pitchFamily="34" charset="0"/>
              </a:rPr>
              <a:t>SHARE - Concept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0888" y="1150651"/>
            <a:ext cx="8648700" cy="4826403"/>
          </a:xfrm>
          <a:solidFill>
            <a:schemeClr val="bg1"/>
          </a:solidFill>
        </p:spPr>
        <p:txBody>
          <a:bodyPr/>
          <a:lstStyle/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100" noProof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Inclusion of new indices and variables</a:t>
            </a:r>
            <a:r>
              <a:rPr lang="en-US" sz="2000" noProof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noProof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(Age, Couple-ID, health scores, etc.)</a:t>
            </a:r>
            <a:endParaRPr lang="en-US" sz="19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Comparability with RAND HRS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(Adaption of existing variables to RAND HRS)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Integration of information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(assign household-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/ financial-/</a:t>
            </a: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family-respondent information, 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forwarding of stable information from previous </a:t>
            </a: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waves, 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etc.</a:t>
            </a: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19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Recoded and simplified variables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(extended missing 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code scheme, etc.)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Additional </a:t>
            </a: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features: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Short documentation, “cookbook”-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styled </a:t>
            </a: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analysis examples, 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release of </a:t>
            </a:r>
            <a:r>
              <a:rPr lang="en-US" sz="1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Stata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do-file generating </a:t>
            </a:r>
            <a:r>
              <a:rPr lang="en-US" sz="19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easy</a:t>
            </a:r>
            <a:r>
              <a:rPr lang="en-US" sz="1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SHARE</a:t>
            </a:r>
            <a:r>
              <a:rPr lang="en-US" sz="1900" dirty="0">
                <a:latin typeface="Tahoma" pitchFamily="34" charset="0"/>
                <a:ea typeface="Tahoma" pitchFamily="34" charset="0"/>
                <a:cs typeface="Tahoma" pitchFamily="34" charset="0"/>
              </a:rPr>
              <a:t> (easy adaption to SHARE main release)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endParaRPr lang="en-US" sz="19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793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Tahoma" pitchFamily="34" charset="0"/>
              </a:rPr>
              <a:t>easy</a:t>
            </a:r>
            <a:r>
              <a:rPr lang="en-US" sz="1400" i="1" dirty="0">
                <a:latin typeface="Tahoma" pitchFamily="34" charset="0"/>
              </a:rPr>
              <a:t> </a:t>
            </a:r>
            <a:r>
              <a:rPr lang="en-US" dirty="0">
                <a:latin typeface="Tahoma" pitchFamily="34" charset="0"/>
              </a:rPr>
              <a:t>SHARE - Concept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600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noProof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Guidelines for choosing variables</a:t>
            </a:r>
          </a:p>
          <a:p>
            <a:pPr lvl="1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Cross-country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comparability</a:t>
            </a:r>
          </a:p>
          <a:p>
            <a:pPr lvl="1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Maximum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cross-wave comparability, i.e. longitudinal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measures (exception: retrospective life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histories collected in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SHARELIFE)</a:t>
            </a:r>
          </a:p>
          <a:p>
            <a:pPr lvl="1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Low rate of missing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information</a:t>
            </a:r>
          </a:p>
          <a:p>
            <a:pPr lvl="1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ndices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instead of variables</a:t>
            </a:r>
          </a:p>
          <a:p>
            <a:pPr lvl="1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complex filtering or documentation of filters in target variable</a:t>
            </a:r>
          </a:p>
          <a:p>
            <a:pPr lvl="1"/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 smtClean="0">
                <a:latin typeface="Tahoma" pitchFamily="34" charset="0"/>
              </a:rPr>
              <a:t>easy</a:t>
            </a:r>
            <a:r>
              <a:rPr lang="en-US" sz="1400" i="1" noProof="0" dirty="0" smtClean="0">
                <a:latin typeface="Tahoma" pitchFamily="34" charset="0"/>
              </a:rPr>
              <a:t> </a:t>
            </a:r>
            <a:r>
              <a:rPr lang="en-US" noProof="0" dirty="0" smtClean="0">
                <a:latin typeface="Tahoma" pitchFamily="34" charset="0"/>
              </a:rPr>
              <a:t>SHARE - Content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440"/>
              </a:spcBef>
            </a:pP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Demographics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age, gender, country of birth, citizenship, education, religion, marital status, age &amp;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gender of partner</a:t>
            </a:r>
            <a:endParaRPr lang="de-DE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Bef>
                <a:spcPts val="2400"/>
              </a:spcBef>
            </a:pP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Household composition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living with partner in the same household, household size, children living in the household</a:t>
            </a:r>
            <a:endParaRPr lang="de-DE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Bef>
                <a:spcPts val="2400"/>
              </a:spcBef>
            </a:pP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Social Support &amp; Network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mother/father alive, number of children, residential proximity of children, number of grandchildren, number of living siblings, social activities, received and given social support</a:t>
            </a:r>
            <a:endParaRPr lang="de-DE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 smtClean="0">
                <a:latin typeface="Tahoma" pitchFamily="34" charset="0"/>
              </a:rPr>
              <a:t>easy</a:t>
            </a:r>
            <a:r>
              <a:rPr lang="en-US" sz="1400" i="1" noProof="0" dirty="0" smtClean="0">
                <a:latin typeface="Tahoma" pitchFamily="34" charset="0"/>
              </a:rPr>
              <a:t> </a:t>
            </a:r>
            <a:r>
              <a:rPr lang="en-US" noProof="0" dirty="0" smtClean="0">
                <a:latin typeface="Tahoma" pitchFamily="34" charset="0"/>
              </a:rPr>
              <a:t>SHARE - Content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600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Childhood conditions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: number of books at age ten, occupation of main breadwinner at age ten, relative mathematical skills when ten, relative language skills at age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ten</a:t>
            </a: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Bef>
                <a:spcPts val="2400"/>
              </a:spcBef>
            </a:pP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Health and health behaviour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self-perceived health, number of chronic diseases, mental health variables, depression scale EURO-D, CASP-12 index for quality of life and well-being, health care utilization, grip strength, body mass index, smoking and drinking behavior, vigorous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activities/sports</a:t>
            </a:r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 smtClean="0">
                <a:latin typeface="Tahoma" pitchFamily="34" charset="0"/>
              </a:rPr>
              <a:t>easy</a:t>
            </a:r>
            <a:r>
              <a:rPr lang="en-US" sz="1400" i="1" noProof="0" dirty="0" smtClean="0">
                <a:latin typeface="Tahoma" pitchFamily="34" charset="0"/>
              </a:rPr>
              <a:t> </a:t>
            </a:r>
            <a:r>
              <a:rPr lang="en-US" noProof="0" dirty="0" smtClean="0">
                <a:latin typeface="Tahoma" pitchFamily="34" charset="0"/>
              </a:rPr>
              <a:t>SHARE - Content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600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Functional limitation indices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: mobility index, large muscle index, activities of daily living index,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instrumental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activities of daily living index, gross motor skills index, fine motor skills index, cognitive functions</a:t>
            </a: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Bef>
                <a:spcPts val="2400"/>
              </a:spcBef>
            </a:pP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Work &amp; Money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current job situation, term of main job, working hours per week, satisfaction with main job, early retirement plans, able to make ends meet, monthly expenditure on food,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household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income percentiles</a:t>
            </a:r>
            <a:endParaRPr lang="de-DE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US" noProof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Tahoma" pitchFamily="34" charset="0"/>
              </a:rPr>
              <a:t>easy</a:t>
            </a:r>
            <a:r>
              <a:rPr lang="en-US" sz="1400" i="1" dirty="0">
                <a:latin typeface="Tahoma" pitchFamily="34" charset="0"/>
              </a:rPr>
              <a:t> </a:t>
            </a:r>
            <a:r>
              <a:rPr lang="en-US" dirty="0">
                <a:latin typeface="Tahoma" pitchFamily="34" charset="0"/>
              </a:rPr>
              <a:t>SHARE - Content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950" y="1006540"/>
            <a:ext cx="8317719" cy="57959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pitchFamily="34" charset="0"/>
              </a:rPr>
              <a:t>Working with </a:t>
            </a:r>
            <a:r>
              <a:rPr lang="en-US" i="1" dirty="0" err="1" smtClean="0">
                <a:latin typeface="Tahoma" pitchFamily="34" charset="0"/>
              </a:rPr>
              <a:t>easy</a:t>
            </a:r>
            <a:r>
              <a:rPr lang="en-US" dirty="0" err="1" smtClean="0">
                <a:latin typeface="Tahoma" pitchFamily="34" charset="0"/>
              </a:rPr>
              <a:t>SHARE</a:t>
            </a:r>
            <a:r>
              <a:rPr lang="en-US" dirty="0" smtClean="0">
                <a:latin typeface="Tahoma" pitchFamily="34" charset="0"/>
              </a:rPr>
              <a:t> </a:t>
            </a:r>
            <a:endParaRPr lang="en-US" dirty="0">
              <a:latin typeface="Tahom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03" y="1406269"/>
            <a:ext cx="8798012" cy="46225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data:image/jpeg;base64,/9j/4AAQSkZJRgABAQAAAQABAAD/2wCEAAkGBhQQERUUEhIVFRMVFhUUGBUXFRUUFBUVFRQVFhQUExUXHCYeGBkjGhQUHzAgIycpLC0sFh4yNTAqNSYrLCkBCQoKBQUFDQUFDSkYEhgpKSkpKSkpKSkpKSkpKSkpKSkpKSkpKSkpKSkpKSkpKSkpKSkpKSkpKSkpKSkpKSkpKf/AABEIAPIA0AMBIgACEQEDEQH/xAAcAAEAAgIDAQAAAAAAAAAAAAAABwgFBgEDBAL/xABBEAABAwICBwQHBgQFBQAAAAABAAIDBBEFIQYHEjFBUWETInGBFCMyQlKRoQgkYnKxwTNTgtEVQ2Oi4XOSo7Pw/8QAFAEBAAAAAAAAAAAAAAAAAAAAAP/EABQRAQAAAAAAAAAAAAAAAAAAAAD/2gAMAwEAAhEDEQA/AJvREQYPTt1sMrsr/dKn/wBL1XbDdc2IQzdp2gc1znOdFbZjJc4udZu5pJJNwL5lWgqqVsrHRyNDmPa5jmnMOa4Wc0jiCCQqY4zhZpaiSBxu6J5YTa2bd+SCzehGtilxINZcRTnfG4gEn8HMf/FbwqUGkkjDZCHNDs2uzF7fCeaknQXXnUUhbFWXqIMhtn+Mwbr7Xvjxz6oLHIsbgOkUFdC2ankD2O5EXabX2XAHJ3RZJAREQEREBERAREQEREBERAREQEREBERAREQFWLXlhHYYo9wFmytEgPNxzf8AVys6oZ+0bhF4YKgC+y/sieQcHG58w0IPjU1RwYnhclJVxNlbDI4MDvaa13e2mOGbDeRwyK1nTzUhNRAy0hfUQC5LS0dqwDns+3xzAHgu37PWK9nXSRE/xY79Lsv9e8FYmyCmeC6QVNBL2lPM+GQZG242uLPYcnbzk4FTzoFrygqwI60tgmyAdujfnYdGndx8lmtOtU1LiQLw0Q1HCVo3n/Ubud9D1Vf9LtX9XhryJoyWZ2laCWEdT7p3b/mgtyx4IuDcHcRuK5VV9BdatVhhawvMtMCLxP7xa226IkjZ4ZbstysPopp1S4kzap5QXC21GTZ7b82nPgc+NskGwoiICIiAiIgIiICIiAiIgIiICIiAiIgLTtbmE+k4TUtAuWM7UW3+qIebeIbbzW4rprKcSRvYdzmlp8CLIKi6A4x6LiFPLewbIAeoPD52VvwqW4jSOpal8Z9qGVzfNjyP2VttBsX9Kw+mlvcuhjDs799rGh/+4FBnSuiqo2StLZGNe072uAI+RXeiCD9PtQubpsO3ZuNO48uELuHg6+fFQ8HT0U2XaQTxnLex7SD+mXgrorW9LdAqXEmETxjbtYStAErfB1s/O6CMdAdfhGzDiVjuAqGtseA9a0ZeYAU1UOIRzsEkT2vY4AhzSCCDuzCrHprqhq8PJe1vb043SMHeA/1GcOO64tnlwwuh+nNThku3A87BN3xE+rfcWzHA7sxY5ILfItH0I1sUuJWZfsZ/5byM+rDxC3gFAREQEREBERAREQEREBERAREQEREFXddWBmnxSV9u5MdsdTss2/q5SZ9nnFu0oJITvhlNvyvs6/zcV4PtG4QHQU9QBmx5jP5Xgkk+bWBax9nrGOzr5ICcpo79NphuLdTf6ILGIuAuUBERB8vYCLEXB4HMeYUWad6jYasumpHdjO4lxabmJ58Pd8suilVCgprjmjlTh8uxURvieDdruBIOTmPHhfmt70D14z0YEVWHVEI3Ov65nTaPtjxzz38FPWP6NU9fEY6mJr29cnN6tcMwoK061FzUu1LRO7eDeWOs2Znnk14z3ix4WNroJ10e0op6+ISU0oe07xuc3o5u8FZVU0wLSOow+XtKeV8Txk4D2XWv3ZGHJw379ynbQTXnDVBsVbaGbIB4v2TyTbK9y03tlc8dyCVUXDHgi4NweIXKAiIgIiICIiAiIgIvDV4lsOta6+oMTa7fkUHsRcNcDuXKDTdbuEiowmpHFjO1B4+qIkNvENt5quOgOLGkxGmlvYCVod1a42I+qt1W0wljcxwu1zS0jmCLEKmFbSup5nxu9uKRzDb4o3lp39WoLqArlYLQXFvSsPpZibufDHtH8YaA+39QKzqAiIgIiIC4IXKIND031Q0mJXeB2E/8xgFnf9Rm4+O9QDpfoBVYY/ZnZtRn2ZWXMbh1+E9D1tdW6suisomTMLJGB7TvDhccv3QVd0H1r1eGEM2zNT3sYXknZFrDsnH2fDd04qwmh2sClxRl4HkPHtRuBDmn9D5KN9O9QYO1Nh7gOJp3XsefZuH6EDxUOXnoZ8u0gmYerHj+4PmCgugigvQXX64ObDiLQ5psBUMs0jcLzMJsRxLm2t8JU2UNfHOwPie17Duc03CD0IiICIiAiIgx2LU9xtDgsUtkkZcELX54tlxCBFUubuK98GL/ABDzWMRBsUU7Xbjf9VV/XTgnouKSlosyb1wPNzyXP/3OPzU/tcRuyUUa/aMvbTTnMguiJ8e8L/IINs+z7ivaYa6InOGV7QPwutJf5vI8lKCr39nXFtirngJ/iRteBwuwkHz77fkrCICIiAiIgIiICWREBa5pboFS4nGWzx9/3ZW2EjT0PEdCtjRBVrTTVDV4cS9re3p7m0jAS5o4dozeOOYuMuCwmienFXhr9qnls2/ejd3on+I4eIsVb57ARYi45bwov1h6lIq0GWj2YajeRmI5LXsDb2T1seCDM6B616bEmtY5zYqi2cRORNrnYJtcLeVTXHNHqnDptiojdFIDdruDrHJ0bx5HmMlvmgWvCej2YqwOngFgHf5zBu3n2x459UFjkWLwDSWnr4hJTStkaeR7zejm7wsogIiICxuLU/vBZJfMjNoEINbRfc0eySF8IC1LWphvb4ZNbfHaXyYbu+gK21dFbTCWN8Z3Pa5vzFkFctW2NCkxKCUmzA4h3gQbD5hqty05KlOI0TqeV8bvbjcWnxCt5oVi3pVBTTfHEwn8wFnfW6DNoiICIiAiIgIiICIiAuF11VWyJhfI9rGDe5xDWjxJUXaX6+6WmuyjHpMvxZthB/Nvd5C3VBv+kuD01TA5lW1hiIzc/ZGzyc1x3EKrWnmDUtNUllHU9vHmfZt2ZBtsF1+/xzsFzpVrBq8Sce3lIYd0bbtYBy5u819aKauK3EiDDCRH/NkuyPyNru/pBQYnA8fmopGywSOY5pByJ2XW4PA3jh5q4OBVrpqaKR7dh742Pc34SRchaJoXqSpaIiSc+kTCx7zW9m0jMFrSCbg8b8FJAFkHKIiAiIgxOLQWO0setiqItppC157LGyDhERBXvW/hfY4lI4CzZQJAeZdmfPMKWvs+4t2uGmLjBK9v9Lz2l/m8/Jajr4wy7KecDcTEeWdzn8gun7OuMbFXPATlLGHgcLxm2XU7Y+SCwiLgLlAREQEREBEXjxiv7CCSW212bHPtzsNyDuq6xkTC+R7WMG9ziGtHiSou0r1/UtPtMpGOqJBltnuQg5jee863QWN96hjSfT2sxB5M0ztg7omnZjaPhsN/mvVonq0rMSIMUexFl62QFrLc23Hf8kHm0r08q8TI9IkBa3MMaNljb/U+ZK9GierKuxIgxQlkR3zSDYjHUXsX8u6Cps0P1HUdHZ8/3mUWzcLRtO+7WZ8RkSpGihDBZoDRyAsEEd6H6kaOi2XzD0iYWN3DuNIzGyOhtY5KRY4w0AAAAZADcvpEBERAREQEREBYnFaexDh5rLLqqItppCDXkXL2WJBXCDUtaeG9vhk3OMCUf0HaP0bbzUL6usZ9FxKCS/d2w13VpINvmArH1lKJY3xuzD2uafAiyqpUQmCZzT7UUhHmx3/CC64RYfQ/FfSqGmmJuZIY3O/PsAPH/cHBZhAREQERYvH9Jaegj7SqmbEzcCQ5xPPZa0Fx8ggyi+ZYw4EEXBBBHAg714sHxyGsjEtPK2SM8RcWPItIBB6EL3IKy63NXJw+czRN+6ym45RvJzYeQzuP+F6dUus59FI2lnd93edlhP8AlvJyJ/Cb26eCsJjWDx1cL4ZmhzHggg8ORHVVN030RkwyqdA8Et3xvIykYdx8RuPh1CC2MGLNO/L9F7WPB3G6g7VHp8ageh1Dh2rG+pcSbyNaM2Z73AC/XNShFMW7jZBsaLFwYudzx5j+yyENQ1/sm6DsREQEREBERAREQYrFae3eHmsctiqItppC15zbEg8EHCrnrUw7sMTmsLCTZlHLvi5+t1YxQ9r5wzv084G9roierTtC/kUG+agcU7XChHxglkZbo49qD/5CPIqS1X/7O2MiOpnpyc5Wte0cLxh+0fqz5KwCAiLglB8TzBjS5xs1oLiTwAFyqq61NMjiVdI5rrwRHsoQD3S1pN5N9jtEk35W5KV9fGmwpqcUcT7TTi7rEXbEDbPltG9vylQxoRoq7EatsQyYAXyO4NYN2fUlo80GW1VafnC6mzyfRpSBIPhPCTy49PBWkpqhsjQ5pBa4AgjcQVU3WFoccNqdloJhku6Jx+EEbTCebbgeYUh6jdY4bagqX2/kPccr3sYumViOGR8wnNarrD0JZitI6IgCVvfifuLXjhf4TuK2kFCEFL5YpqGoIN454X+Ba5pyPh+t1YLV/ps3E4Cd07MpGdPdePwndfovjXPq39OiFVTtHpEIO00D+LHmSPzNNzfkT0UF6L6Ry4dVsnjuCx1ns3bbL9+N3iL+BsgtVDhr3dB1WTpKIR8bkryaNaQxV9OyeF201wz5tdxa7kQsogIiICIiAiIgIiICxOK09jtDissuqph2mkINeWn61sJ9Iw2S2+L1vk0Fzvo1bi9tjYroq6USsfG7c9rmG+6zhb90Fb9XWL+i4nTSE2b2jWuzt3XGxVuwqTSROhlLXZOjeQR+JjrEfMK4+jOJCppIJQb7cTHHx2RtfW6DJrw41izKSCSaV1mRtLifAL3KBte+njZXegwuuGOBmIJttCxDOtsvqEEX6TY7JiFXJO+5dI7ut3lrdzGDysFOOq7RP0Cku8DtpyJH5ZtaG2jZfzc7+voo11R6Jel1XbPbeGnId0dJ7jfLf8lPiDD6U6Mx4hTmGXmHNdxa8biOVxceardjGFy0VQ6KQFskbt4yvbNr2nkciFalaLrR0E9PiE0QAqIQeGckdidjxDsx4uQbFql1hNxOm2JCBUwjZe2/ttFrSNvnbgeRW+qnOjGPyYdVx1Ed9qN1nNNxtN3PY4eHPiByVs9G9IIq6nZPC4OY8fI8WnkQeCDJ2Vfdd2rg08hrqdvqXkdq0AerfuD7DLZdx6+KsGvPW0LJo3RyNDmPBa5pzBaRYg3QVi1U6wzhdSGyG9NMQJd/cvkJQONsr9Lq0FJVNlY17HBzXAOBGYIO6yq7rU0AOF1N2D7vKSYzbJp96M/qOngts1H6yRCRQVLrMefUPJNg4n+Eb7r8PlyQT2iAogIiICIiAiIgIiIMRitPY7XNeArYaqHbaQtfc2xsgrfrPwr0fE6gAWbI/tW9e1AkP1cVNuobF+2wprCc4JHxeRO236P+i0HXxhlnQTjiDGfIki/lsrv+zpjOxPUU5OT2tlA5bG0HnzuweSCWdYOlrcMopJjm8jYjbzed3kFVOlp5KyoDQdqWZ97ni5xu5x+pW4a4NNjX1zmMd93gPZsHAubcPk8ySPBoWwaktFPbrZG537OG46AveOe8NB6OQSPoloyyhp2U8XVzjxL3Zkk/TyWZngLDYrJYZSWG0d/BeyaAPFig11Lr0VdEWHpzXnQQrrb0BML3VkDfVPN5Wgey8n2wOR3nwPNYnVVrBdhlUBIT6LLZsg+DPuyDwJN+hKnyop2yMcx4DmuBBBzBB6KuGsHRE4dUlguYXjbjdme7fNhPEtt8iEFtYpQ4BzTcEAg8wdxXYoS1Hax9ojD6g57PqHk5ENGcR5ZC48DuU2goMHpjorFiVI+nl3O7zHcY5B7Dx4fUEjiqpaUaNyYfUyU8w7zDkeDmH2Xjx/urkrRtaOrtmKwXb3aiO5Y+17j3oyOINvnZB4NT+sYYhAIJ3feYgASf8xvBwPE5ZjoeCkhUxpauagqQ5hMc0L+os5p3EcQf0KtVoHpnHilK2VhAeO7Iy+bXjePBBsiIiAiIgIiICIiAsPilPsuuNxWYXTVwbbSEEW62cL7bDJTxitIPAEbX0aoFwnGpaR5fA8seWlm0LX2XWJ/QK0eJ0ImikicLh7HsI6OFv3VUp4SxzmOFnNJa4ci02I+aDJ6K4A6uqo4G37x7x+Fg9o/t5q1Gj+DsiYyNjdmOJoY0dGjLz4+a0PU9oP6LTiV7fXz5m/uRZbLN53kOdfK+0OSlqKINFgg+wEREHD2Aix3LD1uHlubcwsyhCDWVhNL9F2YjTOhfk72o38WP4EdDuK26uw3i35LGEIKp1VPLRVBabsmheLHi1zSC1w+QIVmdVWsAYpTesLRUxG0jRxB9l4B4HPnuWqa19BxWw9vE37xCDkALyx7y07s2m5B6u8od0V0jlw2rZPFfaYSHNzAew+3G4cv3A5ILjLhY3RzHo66njnicC14vlwPFp5HosmghrXfq47VprqZnrGC8zQPaYB/EA5j9CeSibQfTKXC6pk0ZJZcCSPhJGSNptuDrZg8wFbxzQciAQeB3HxVbNcOrb/D5vSKdhFLIdw9mGR1zsDk02NuW7kgsXheJx1MTJoXB0b2hzXDiCL+XgvUqz6odZBw6fsZ3n0WUgd4nZhdtGzx8LbuN+Gd1ZdjwQCMwc7oOUREBERAREQEREGGxSDZdfgVqtToLRS1AnfTMMt9q+dnO4Oc0GxK3+opw8WK89Phoab70H1QUmw3r+3JepEQEREBERAXjrcPD8xkV7EQa29habEKD9b2g3o8npcDbQvNpGj3H/F4O/XxVjKqkDx15rXsWwpsjHxTN2mPaWuHAg/uEEG6oNYX+HVIimfalmOy6/sxuPsvv7ova/CxPirLxShwBBuCLgjiDuVR9O9EnYbVFlvVPu6J2dizi254tvb5HipU1Gaxg9ooKh/faCYHE+00b4/EcPNBNC8eLYVHVQvhmYHxyNLXNOeXAjkQbEHgQF67rUtPtY9PhURLyHzkerhB7zieLvhaOJ/ugrprA0LfhVUY3Zxuu6N/xN4jxFx8wpW1FawHTt9BneXSMF4XHeY2jNpN8yLfKyhnSXSafEZzLO9z3E2a3eGg+6wDIcOCmPUnq2kp3itqO6/ZIji94BwsXP8rZdEEzIiICIiAiIgIiICIiAiIgIiICIiAiIgLrngDxYrsRBoesDQZtfTOiOTwduJ/wyAEC/NpuQR1vwVaqyjloqksddksTwQdxDmm7Xj5Aq58jA4WIyUR65NWDqpvpVM28zBZ7R/mM5/mag88uv6NuHsc1hdWuGyWZbLXAEGRx5XGQ35jqoVnqJ6+oLnbUs0rupc4ngOQHyFkwvR+eplEMMT3SEhuzskWP4j7vmrFaudUUWHBss1pKrM7dso7ixbH5XF9+Z3XsgwmrnU4KdzZ6nvzgXDfcjOedveduzKlumpgwZeZXa1tsguUBERAREQEREBERAREQEREBERAREQEREBERAREQeSnwmGJxfHDEx7t7mxta4+JAuV60RAREQf/Z"/>
          <p:cNvSpPr>
            <a:spLocks noChangeAspect="1" noChangeArrowheads="1"/>
          </p:cNvSpPr>
          <p:nvPr/>
        </p:nvSpPr>
        <p:spPr bwMode="auto">
          <a:xfrm>
            <a:off x="155575" y="-1104900"/>
            <a:ext cx="19812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7" descr="data:image/jpeg;base64,/9j/4AAQSkZJRgABAQAAAQABAAD/2wCEAAkGBhQQERUUEhIVFRMVFhUUGBUXFRUUFBUVFRQVFhQUExUXHCYeGBkjGhQUHzAgIycpLC0sFh4yNTAqNSYrLCkBCQoKBQUFDQUFDSkYEhgpKSkpKSkpKSkpKSkpKSkpKSkpKSkpKSkpKSkpKSkpKSkpKSkpKSkpKSkpKSkpKSkpKf/AABEIAPIA0AMBIgACEQEDEQH/xAAcAAEAAgIDAQAAAAAAAAAAAAAABwgFBgEDBAL/xABBEAABAwICBwQHBgQFBQAAAAABAAIDBBEFIQYHEjFBUWETInGBFCMyQlKRoQgkYnKxwTNTgtEVQ2Oi4XOSo7Pw/8QAFAEBAAAAAAAAAAAAAAAAAAAAAP/EABQRAQAAAAAAAAAAAAAAAAAAAAD/2gAMAwEAAhEDEQA/AJvREQYPTt1sMrsr/dKn/wBL1XbDdc2IQzdp2gc1znOdFbZjJc4udZu5pJJNwL5lWgqqVsrHRyNDmPa5jmnMOa4Wc0jiCCQqY4zhZpaiSBxu6J5YTa2bd+SCzehGtilxINZcRTnfG4gEn8HMf/FbwqUGkkjDZCHNDs2uzF7fCeaknQXXnUUhbFWXqIMhtn+Mwbr7Xvjxz6oLHIsbgOkUFdC2ankD2O5EXabX2XAHJ3RZJAREQEREBERAREQEREBERAREQEREBERAREQFWLXlhHYYo9wFmytEgPNxzf8AVys6oZ+0bhF4YKgC+y/sieQcHG58w0IPjU1RwYnhclJVxNlbDI4MDvaa13e2mOGbDeRwyK1nTzUhNRAy0hfUQC5LS0dqwDns+3xzAHgu37PWK9nXSRE/xY79Lsv9e8FYmyCmeC6QVNBL2lPM+GQZG242uLPYcnbzk4FTzoFrygqwI60tgmyAdujfnYdGndx8lmtOtU1LiQLw0Q1HCVo3n/Ubud9D1Vf9LtX9XhryJoyWZ2laCWEdT7p3b/mgtyx4IuDcHcRuK5VV9BdatVhhawvMtMCLxP7xa226IkjZ4ZbstysPopp1S4kzap5QXC21GTZ7b82nPgc+NskGwoiICIiAiIgIiICIiAiIgIiICIiAiIgLTtbmE+k4TUtAuWM7UW3+qIebeIbbzW4rprKcSRvYdzmlp8CLIKi6A4x6LiFPLewbIAeoPD52VvwqW4jSOpal8Z9qGVzfNjyP2VttBsX9Kw+mlvcuhjDs799rGh/+4FBnSuiqo2StLZGNe072uAI+RXeiCD9PtQubpsO3ZuNO48uELuHg6+fFQ8HT0U2XaQTxnLex7SD+mXgrorW9LdAqXEmETxjbtYStAErfB1s/O6CMdAdfhGzDiVjuAqGtseA9a0ZeYAU1UOIRzsEkT2vY4AhzSCCDuzCrHprqhq8PJe1vb043SMHeA/1GcOO64tnlwwuh+nNThku3A87BN3xE+rfcWzHA7sxY5ILfItH0I1sUuJWZfsZ/5byM+rDxC3gFAREQEREBERAREQEREBERAREQEREFXddWBmnxSV9u5MdsdTss2/q5SZ9nnFu0oJITvhlNvyvs6/zcV4PtG4QHQU9QBmx5jP5Xgkk+bWBax9nrGOzr5ICcpo79NphuLdTf6ILGIuAuUBERB8vYCLEXB4HMeYUWad6jYasumpHdjO4lxabmJ58Pd8suilVCgprjmjlTh8uxURvieDdruBIOTmPHhfmt70D14z0YEVWHVEI3Ov65nTaPtjxzz38FPWP6NU9fEY6mJr29cnN6tcMwoK061FzUu1LRO7eDeWOs2Znnk14z3ix4WNroJ10e0op6+ISU0oe07xuc3o5u8FZVU0wLSOow+XtKeV8Txk4D2XWv3ZGHJw379ynbQTXnDVBsVbaGbIB4v2TyTbK9y03tlc8dyCVUXDHgi4NweIXKAiIgIiICIiAiIgIvDV4lsOta6+oMTa7fkUHsRcNcDuXKDTdbuEiowmpHFjO1B4+qIkNvENt5quOgOLGkxGmlvYCVod1a42I+qt1W0wljcxwu1zS0jmCLEKmFbSup5nxu9uKRzDb4o3lp39WoLqArlYLQXFvSsPpZibufDHtH8YaA+39QKzqAiIgIiIC4IXKIND031Q0mJXeB2E/8xgFnf9Rm4+O9QDpfoBVYY/ZnZtRn2ZWXMbh1+E9D1tdW6suisomTMLJGB7TvDhccv3QVd0H1r1eGEM2zNT3sYXknZFrDsnH2fDd04qwmh2sClxRl4HkPHtRuBDmn9D5KN9O9QYO1Nh7gOJp3XsefZuH6EDxUOXnoZ8u0gmYerHj+4PmCgugigvQXX64ObDiLQ5psBUMs0jcLzMJsRxLm2t8JU2UNfHOwPie17Duc03CD0IiICIiAiIgx2LU9xtDgsUtkkZcELX54tlxCBFUubuK98GL/ABDzWMRBsUU7Xbjf9VV/XTgnouKSlosyb1wPNzyXP/3OPzU/tcRuyUUa/aMvbTTnMguiJ8e8L/IINs+z7ivaYa6InOGV7QPwutJf5vI8lKCr39nXFtirngJ/iRteBwuwkHz77fkrCICIiAiIgIiICWREBa5pboFS4nGWzx9/3ZW2EjT0PEdCtjRBVrTTVDV4cS9re3p7m0jAS5o4dozeOOYuMuCwmienFXhr9qnls2/ejd3on+I4eIsVb57ARYi45bwov1h6lIq0GWj2YajeRmI5LXsDb2T1seCDM6B616bEmtY5zYqi2cRORNrnYJtcLeVTXHNHqnDptiojdFIDdruDrHJ0bx5HmMlvmgWvCej2YqwOngFgHf5zBu3n2x459UFjkWLwDSWnr4hJTStkaeR7zejm7wsogIiICxuLU/vBZJfMjNoEINbRfc0eySF8IC1LWphvb4ZNbfHaXyYbu+gK21dFbTCWN8Z3Pa5vzFkFctW2NCkxKCUmzA4h3gQbD5hqty05KlOI0TqeV8bvbjcWnxCt5oVi3pVBTTfHEwn8wFnfW6DNoiICIiAiIgIiICIiAuF11VWyJhfI9rGDe5xDWjxJUXaX6+6WmuyjHpMvxZthB/Nvd5C3VBv+kuD01TA5lW1hiIzc/ZGzyc1x3EKrWnmDUtNUllHU9vHmfZt2ZBtsF1+/xzsFzpVrBq8Sce3lIYd0bbtYBy5u819aKauK3EiDDCRH/NkuyPyNru/pBQYnA8fmopGywSOY5pByJ2XW4PA3jh5q4OBVrpqaKR7dh742Pc34SRchaJoXqSpaIiSc+kTCx7zW9m0jMFrSCbg8b8FJAFkHKIiAiIgxOLQWO0setiqItppC157LGyDhERBXvW/hfY4lI4CzZQJAeZdmfPMKWvs+4t2uGmLjBK9v9Lz2l/m8/Jajr4wy7KecDcTEeWdzn8gun7OuMbFXPATlLGHgcLxm2XU7Y+SCwiLgLlAREQEREBEXjxiv7CCSW212bHPtzsNyDuq6xkTC+R7WMG9ziGtHiSou0r1/UtPtMpGOqJBltnuQg5jee863QWN96hjSfT2sxB5M0ztg7omnZjaPhsN/mvVonq0rMSIMUexFl62QFrLc23Hf8kHm0r08q8TI9IkBa3MMaNljb/U+ZK9GierKuxIgxQlkR3zSDYjHUXsX8u6Cps0P1HUdHZ8/3mUWzcLRtO+7WZ8RkSpGihDBZoDRyAsEEd6H6kaOi2XzD0iYWN3DuNIzGyOhtY5KRY4w0AAAAZADcvpEBERAREQEREBYnFaexDh5rLLqqItppCDXkXL2WJBXCDUtaeG9vhk3OMCUf0HaP0bbzUL6usZ9FxKCS/d2w13VpINvmArH1lKJY3xuzD2uafAiyqpUQmCZzT7UUhHmx3/CC64RYfQ/FfSqGmmJuZIY3O/PsAPH/cHBZhAREQERYvH9Jaegj7SqmbEzcCQ5xPPZa0Fx8ggyi+ZYw4EEXBBBHAg714sHxyGsjEtPK2SM8RcWPItIBB6EL3IKy63NXJw+czRN+6ym45RvJzYeQzuP+F6dUus59FI2lnd93edlhP8AlvJyJ/Cb26eCsJjWDx1cL4ZmhzHggg8ORHVVN030RkwyqdA8Et3xvIykYdx8RuPh1CC2MGLNO/L9F7WPB3G6g7VHp8ageh1Dh2rG+pcSbyNaM2Z73AC/XNShFMW7jZBsaLFwYudzx5j+yyENQ1/sm6DsREQEREBERAREQYrFae3eHmsctiqItppC15zbEg8EHCrnrUw7sMTmsLCTZlHLvi5+t1YxQ9r5wzv084G9roierTtC/kUG+agcU7XChHxglkZbo49qD/5CPIqS1X/7O2MiOpnpyc5Wte0cLxh+0fqz5KwCAiLglB8TzBjS5xs1oLiTwAFyqq61NMjiVdI5rrwRHsoQD3S1pN5N9jtEk35W5KV9fGmwpqcUcT7TTi7rEXbEDbPltG9vylQxoRoq7EatsQyYAXyO4NYN2fUlo80GW1VafnC6mzyfRpSBIPhPCTy49PBWkpqhsjQ5pBa4AgjcQVU3WFoccNqdloJhku6Jx+EEbTCebbgeYUh6jdY4bagqX2/kPccr3sYumViOGR8wnNarrD0JZitI6IgCVvfifuLXjhf4TuK2kFCEFL5YpqGoIN454X+Ba5pyPh+t1YLV/ps3E4Cd07MpGdPdePwndfovjXPq39OiFVTtHpEIO00D+LHmSPzNNzfkT0UF6L6Ry4dVsnjuCx1ns3bbL9+N3iL+BsgtVDhr3dB1WTpKIR8bkryaNaQxV9OyeF201wz5tdxa7kQsogIiICIiAiIgIiICxOK09jtDissuqph2mkINeWn61sJ9Iw2S2+L1vk0Fzvo1bi9tjYroq6USsfG7c9rmG+6zhb90Fb9XWL+i4nTSE2b2jWuzt3XGxVuwqTSROhlLXZOjeQR+JjrEfMK4+jOJCppIJQb7cTHHx2RtfW6DJrw41izKSCSaV1mRtLifAL3KBte+njZXegwuuGOBmIJttCxDOtsvqEEX6TY7JiFXJO+5dI7ut3lrdzGDysFOOq7RP0Cku8DtpyJH5ZtaG2jZfzc7+voo11R6Jel1XbPbeGnId0dJ7jfLf8lPiDD6U6Mx4hTmGXmHNdxa8biOVxceardjGFy0VQ6KQFskbt4yvbNr2nkciFalaLrR0E9PiE0QAqIQeGckdidjxDsx4uQbFql1hNxOm2JCBUwjZe2/ttFrSNvnbgeRW+qnOjGPyYdVx1Ed9qN1nNNxtN3PY4eHPiByVs9G9IIq6nZPC4OY8fI8WnkQeCDJ2Vfdd2rg08hrqdvqXkdq0AerfuD7DLZdx6+KsGvPW0LJo3RyNDmPBa5pzBaRYg3QVi1U6wzhdSGyG9NMQJd/cvkJQONsr9Lq0FJVNlY17HBzXAOBGYIO6yq7rU0AOF1N2D7vKSYzbJp96M/qOngts1H6yRCRQVLrMefUPJNg4n+Eb7r8PlyQT2iAogIiICIiAiIgIiIMRitPY7XNeArYaqHbaQtfc2xsgrfrPwr0fE6gAWbI/tW9e1AkP1cVNuobF+2wprCc4JHxeRO236P+i0HXxhlnQTjiDGfIki/lsrv+zpjOxPUU5OT2tlA5bG0HnzuweSCWdYOlrcMopJjm8jYjbzed3kFVOlp5KyoDQdqWZ97ni5xu5x+pW4a4NNjX1zmMd93gPZsHAubcPk8ySPBoWwaktFPbrZG537OG46AveOe8NB6OQSPoloyyhp2U8XVzjxL3Zkk/TyWZngLDYrJYZSWG0d/BeyaAPFig11Lr0VdEWHpzXnQQrrb0BML3VkDfVPN5Wgey8n2wOR3nwPNYnVVrBdhlUBIT6LLZsg+DPuyDwJN+hKnyop2yMcx4DmuBBBzBB6KuGsHRE4dUlguYXjbjdme7fNhPEtt8iEFtYpQ4BzTcEAg8wdxXYoS1Hax9ojD6g57PqHk5ENGcR5ZC48DuU2goMHpjorFiVI+nl3O7zHcY5B7Dx4fUEjiqpaUaNyYfUyU8w7zDkeDmH2Xjx/urkrRtaOrtmKwXb3aiO5Y+17j3oyOINvnZB4NT+sYYhAIJ3feYgASf8xvBwPE5ZjoeCkhUxpauagqQ5hMc0L+os5p3EcQf0KtVoHpnHilK2VhAeO7Iy+bXjePBBsiIiAiIgIiICIiAsPilPsuuNxWYXTVwbbSEEW62cL7bDJTxitIPAEbX0aoFwnGpaR5fA8seWlm0LX2XWJ/QK0eJ0ImikicLh7HsI6OFv3VUp4SxzmOFnNJa4ci02I+aDJ6K4A6uqo4G37x7x+Fg9o/t5q1Gj+DsiYyNjdmOJoY0dGjLz4+a0PU9oP6LTiV7fXz5m/uRZbLN53kOdfK+0OSlqKINFgg+wEREHD2Aix3LD1uHlubcwsyhCDWVhNL9F2YjTOhfk72o38WP4EdDuK26uw3i35LGEIKp1VPLRVBabsmheLHi1zSC1w+QIVmdVWsAYpTesLRUxG0jRxB9l4B4HPnuWqa19BxWw9vE37xCDkALyx7y07s2m5B6u8od0V0jlw2rZPFfaYSHNzAew+3G4cv3A5ILjLhY3RzHo66njnicC14vlwPFp5HosmghrXfq47VprqZnrGC8zQPaYB/EA5j9CeSibQfTKXC6pk0ZJZcCSPhJGSNptuDrZg8wFbxzQciAQeB3HxVbNcOrb/D5vSKdhFLIdw9mGR1zsDk02NuW7kgsXheJx1MTJoXB0b2hzXDiCL+XgvUqz6odZBw6fsZ3n0WUgd4nZhdtGzx8LbuN+Gd1ZdjwQCMwc7oOUREBERAREQEREGGxSDZdfgVqtToLRS1AnfTMMt9q+dnO4Oc0GxK3+opw8WK89Phoab70H1QUmw3r+3JepEQEREBERAXjrcPD8xkV7EQa29habEKD9b2g3o8npcDbQvNpGj3H/F4O/XxVjKqkDx15rXsWwpsjHxTN2mPaWuHAg/uEEG6oNYX+HVIimfalmOy6/sxuPsvv7ova/CxPirLxShwBBuCLgjiDuVR9O9EnYbVFlvVPu6J2dizi254tvb5HipU1Gaxg9ooKh/faCYHE+00b4/EcPNBNC8eLYVHVQvhmYHxyNLXNOeXAjkQbEHgQF67rUtPtY9PhURLyHzkerhB7zieLvhaOJ/ugrprA0LfhVUY3Zxuu6N/xN4jxFx8wpW1FawHTt9BneXSMF4XHeY2jNpN8yLfKyhnSXSafEZzLO9z3E2a3eGg+6wDIcOCmPUnq2kp3itqO6/ZIji94BwsXP8rZdEEzIiICIiAiIgIiICIiAiIgIiICIiAiIgLrngDxYrsRBoesDQZtfTOiOTwduJ/wyAEC/NpuQR1vwVaqyjloqksddksTwQdxDmm7Xj5Aq58jA4WIyUR65NWDqpvpVM28zBZ7R/mM5/mag88uv6NuHsc1hdWuGyWZbLXAEGRx5XGQ35jqoVnqJ6+oLnbUs0rupc4ngOQHyFkwvR+eplEMMT3SEhuzskWP4j7vmrFaudUUWHBss1pKrM7dso7ixbH5XF9+Z3XsgwmrnU4KdzZ6nvzgXDfcjOedveduzKlumpgwZeZXa1tsguUBERAREQEREBERAREQEREBERAREQEREBERAREQeSnwmGJxfHDEx7t7mxta4+JAuV60RAREQf/Z"/>
          <p:cNvSpPr>
            <a:spLocks noChangeAspect="1" noChangeArrowheads="1"/>
          </p:cNvSpPr>
          <p:nvPr/>
        </p:nvSpPr>
        <p:spPr bwMode="auto">
          <a:xfrm>
            <a:off x="307975" y="-952500"/>
            <a:ext cx="19812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62" t="22990" r="747" b="20692"/>
          <a:stretch/>
        </p:blipFill>
        <p:spPr bwMode="auto">
          <a:xfrm>
            <a:off x="792000" y="2737446"/>
            <a:ext cx="6768000" cy="17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http://www.guenstige-bettwaren.de/Werbe%20Logos/Mauszeiger%20kl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9829" y="4019386"/>
            <a:ext cx="371423" cy="48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393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7484E-6 L -0.04132 -0.06452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" y="-32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easy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access to </a:t>
            </a:r>
            <a:r>
              <a:rPr lang="en-US" sz="3000" i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easy</a:t>
            </a:r>
            <a:r>
              <a:rPr lang="en-US" sz="3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SHARE</a:t>
            </a:r>
            <a:r>
              <a:rPr lang="en-US" sz="3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3000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Tahoma" pitchFamily="34" charset="0"/>
              </a:rPr>
              <a:t>Registered SHARE users can download </a:t>
            </a:r>
            <a:r>
              <a:rPr lang="en-US" sz="1800" i="1" dirty="0" err="1">
                <a:latin typeface="Tahoma" pitchFamily="34" charset="0"/>
              </a:rPr>
              <a:t>easy</a:t>
            </a:r>
            <a:r>
              <a:rPr lang="en-US" sz="1800" dirty="0" err="1">
                <a:latin typeface="Tahoma" pitchFamily="34" charset="0"/>
              </a:rPr>
              <a:t>SHARE</a:t>
            </a:r>
            <a:r>
              <a:rPr lang="en-US" sz="1800" dirty="0">
                <a:latin typeface="Tahoma" pitchFamily="34" charset="0"/>
              </a:rPr>
              <a:t> from the SHARE Research Data </a:t>
            </a:r>
            <a:r>
              <a:rPr lang="en-US" sz="1800" dirty="0" smtClean="0">
                <a:latin typeface="Tahoma" pitchFamily="34" charset="0"/>
              </a:rPr>
              <a:t>Center. </a:t>
            </a:r>
            <a:endParaRPr lang="en-US" sz="1800" dirty="0">
              <a:latin typeface="Tahoma" pitchFamily="34" charset="0"/>
            </a:endParaRPr>
          </a:p>
          <a:p>
            <a:pPr lvl="1">
              <a:buFont typeface="Wingdings" charset="0"/>
              <a:buChar char="à"/>
            </a:pPr>
            <a:r>
              <a:rPr lang="en-US" sz="1700" dirty="0" smtClean="0">
                <a:latin typeface="Tahoma" pitchFamily="34" charset="0"/>
              </a:rPr>
              <a:t>Please </a:t>
            </a:r>
            <a:r>
              <a:rPr lang="en-US" sz="1700" dirty="0">
                <a:latin typeface="Tahoma" pitchFamily="34" charset="0"/>
              </a:rPr>
              <a:t>note that the SHARE data access rules for the SHARE main release also apply to the </a:t>
            </a:r>
            <a:r>
              <a:rPr lang="en-US" sz="1700" i="1" dirty="0" err="1">
                <a:latin typeface="Tahoma" pitchFamily="34" charset="0"/>
              </a:rPr>
              <a:t>easy</a:t>
            </a:r>
            <a:r>
              <a:rPr lang="en-US" sz="1700" dirty="0" err="1">
                <a:latin typeface="Tahoma" pitchFamily="34" charset="0"/>
              </a:rPr>
              <a:t>SHARE</a:t>
            </a:r>
            <a:r>
              <a:rPr lang="en-US" sz="1700" dirty="0">
                <a:latin typeface="Tahoma" pitchFamily="34" charset="0"/>
              </a:rPr>
              <a:t> data set. </a:t>
            </a:r>
            <a:endParaRPr lang="en-US" sz="1700" dirty="0" smtClean="0">
              <a:latin typeface="Tahoma" pitchFamily="34" charset="0"/>
            </a:endParaRPr>
          </a:p>
          <a:p>
            <a:endParaRPr lang="en-US" sz="1400" i="1" dirty="0" smtClean="0">
              <a:latin typeface="Tahoma" pitchFamily="34" charset="0"/>
            </a:endParaRPr>
          </a:p>
          <a:p>
            <a:r>
              <a:rPr lang="en-US" sz="1800" i="1" dirty="0" smtClean="0">
                <a:latin typeface="Tahoma" pitchFamily="34" charset="0"/>
              </a:rPr>
              <a:t>easy</a:t>
            </a:r>
            <a:r>
              <a:rPr lang="en-US" sz="1800" dirty="0" smtClean="0">
                <a:latin typeface="Tahoma" pitchFamily="34" charset="0"/>
              </a:rPr>
              <a:t> procedure for teachers/instructors:</a:t>
            </a:r>
            <a:br>
              <a:rPr lang="en-US" sz="1800" dirty="0" smtClean="0">
                <a:latin typeface="Tahoma" pitchFamily="34" charset="0"/>
              </a:rPr>
            </a:br>
            <a:endParaRPr lang="en-US" sz="1100" dirty="0">
              <a:latin typeface="Tahoma" pitchFamily="34" charset="0"/>
            </a:endParaRPr>
          </a:p>
          <a:p>
            <a:pPr marL="857250" lvl="1" indent="-457200">
              <a:buAutoNum type="arabicPeriod"/>
            </a:pP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 fill and sign the </a:t>
            </a:r>
            <a:r>
              <a:rPr lang="en-US" sz="17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easy</a:t>
            </a:r>
            <a:r>
              <a:rPr lang="en-US" sz="17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SHARE</a:t>
            </a: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teacher statement (if you are already a registered SHARE user) which allows to share </a:t>
            </a:r>
            <a:r>
              <a:rPr lang="en-US" sz="17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easy</a:t>
            </a:r>
            <a:r>
              <a:rPr lang="en-US" sz="17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SHARE</a:t>
            </a: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a specified group/class.</a:t>
            </a:r>
          </a:p>
          <a:p>
            <a:pPr marL="857250" lvl="1" indent="-457200">
              <a:buAutoNum type="arabicPeriod"/>
            </a:pP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Your students sign the (regular) SHARE user statement.</a:t>
            </a:r>
            <a:b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 collect them and send both the teacher and the students´ user </a:t>
            </a:r>
            <a:r>
              <a:rPr lang="en-US" sz="1700" dirty="0">
                <a:latin typeface="Tahoma" pitchFamily="34" charset="0"/>
                <a:ea typeface="Tahoma" pitchFamily="34" charset="0"/>
                <a:cs typeface="Tahoma" pitchFamily="34" charset="0"/>
              </a:rPr>
              <a:t>statements </a:t>
            </a: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to: </a:t>
            </a: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jjanssen@uvt.nl</a:t>
            </a: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857250" lvl="1" indent="-457200">
              <a:buAutoNum type="arabicPeriod"/>
            </a:pPr>
            <a:r>
              <a:rPr lang="en-US" sz="1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due course, all your students are registered as regular SHARE users and will be provided with Login/passwords for the main distribution of SHARE.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576CA-1669-4F13-A028-B8BBA653652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04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PresentationMetadata xmlns:xsi=&quot;http://www.w3.org/2001/XMLSchema-instance&quot; xmlns:xsd=&quot;http://www.w3.org/2001/XMLSchema&quot;&gt;&#10;  &lt;TransitionType&gt;Direct&lt;/TransitionType&gt;&#10;  &lt;UniqueID&gt;0&lt;/UniqueID&gt;&#10;  &lt;ShowPreviews&gt;true&lt;/ShowPreviews&gt;&#10;  &lt;ShowReviews&gt;true&lt;/ShowReviews&gt;&#10;  &lt;ShowHeaderTitle&gt;true&lt;/ShowHeaderTitle&gt;&#10;  &lt;ShowHeaderNumber&gt;false&lt;/ShowHeaderNumber&gt;&#10;  &lt;SectionTemplate&gt;Template6&lt;/SectionTemplate&gt;&#10;  &lt;SectionTemplateColor&gt;&#10;    &lt;A&gt;255&lt;/A&gt;&#10;    &lt;R&gt;128&lt;/R&gt;&#10;    &lt;G&gt;128&lt;/G&gt;&#10;    &lt;B&gt;128&lt;/B&gt;&#10;    &lt;ScA&gt;1&lt;/ScA&gt;&#10;    &lt;ScR&gt;0.2158605&lt;/ScR&gt;&#10;    &lt;ScG&gt;0.2158605&lt;/ScG&gt;&#10;    &lt;ScB&gt;0.2158605&lt;/ScB&gt;&#10;  &lt;/SectionTemplateColor&gt;&#10;  &lt;SectionArrangement&gt;Simple&lt;/SectionArrangement&gt;&#10;&lt;/PresentationMetadata&gt;"/>
</p:tagLst>
</file>

<file path=ppt/theme/theme1.xml><?xml version="1.0" encoding="utf-8"?>
<a:theme xmlns:a="http://schemas.openxmlformats.org/drawingml/2006/main" name="3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Standard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500</Words>
  <Application>Microsoft Office PowerPoint</Application>
  <PresentationFormat>On-screen Show (4:3)</PresentationFormat>
  <Paragraphs>91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3_Standarddesign</vt:lpstr>
      <vt:lpstr>Slide 1</vt:lpstr>
      <vt:lpstr>SHARE is complex</vt:lpstr>
      <vt:lpstr>easy SHARE - Concept</vt:lpstr>
      <vt:lpstr>easy SHARE - Concept</vt:lpstr>
      <vt:lpstr>easy SHARE - Concept</vt:lpstr>
      <vt:lpstr>easy SHARE - Content</vt:lpstr>
      <vt:lpstr>easy SHARE - Content</vt:lpstr>
      <vt:lpstr>easy SHARE - Content</vt:lpstr>
      <vt:lpstr>easy SHARE - Content</vt:lpstr>
      <vt:lpstr>Working with easySHARE </vt:lpstr>
      <vt:lpstr>easy access to easySHARE </vt:lpstr>
    </vt:vector>
  </TitlesOfParts>
  <Company>Universität Mannheim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Stephi</dc:creator>
  <cp:lastModifiedBy>Saša</cp:lastModifiedBy>
  <cp:revision>413</cp:revision>
  <cp:lastPrinted>2013-11-27T12:51:17Z</cp:lastPrinted>
  <dcterms:created xsi:type="dcterms:W3CDTF">2009-06-03T13:19:06Z</dcterms:created>
  <dcterms:modified xsi:type="dcterms:W3CDTF">2013-12-02T22:33:56Z</dcterms:modified>
</cp:coreProperties>
</file>